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71" r:id="rId2"/>
    <p:sldId id="277" r:id="rId3"/>
    <p:sldId id="268" r:id="rId4"/>
    <p:sldId id="269" r:id="rId5"/>
    <p:sldId id="270" r:id="rId6"/>
    <p:sldId id="263" r:id="rId7"/>
    <p:sldId id="273" r:id="rId8"/>
    <p:sldId id="275" r:id="rId9"/>
    <p:sldId id="274" r:id="rId10"/>
    <p:sldId id="276" r:id="rId11"/>
    <p:sldId id="272" r:id="rId12"/>
  </p:sldIdLst>
  <p:sldSz cx="6858000" cy="9144000" type="screen4x3"/>
  <p:notesSz cx="6881813" cy="95885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r" defTabSz="914400" rtl="1" eaLnBrk="1" latinLnBrk="0" hangingPunct="1"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6pPr>
    <a:lvl7pPr marL="2743200" algn="r" defTabSz="914400" rtl="1" eaLnBrk="1" latinLnBrk="0" hangingPunct="1"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7pPr>
    <a:lvl8pPr marL="3200400" algn="r" defTabSz="914400" rtl="1" eaLnBrk="1" latinLnBrk="0" hangingPunct="1"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8pPr>
    <a:lvl9pPr marL="3657600" algn="r" defTabSz="914400" rtl="1" eaLnBrk="1" latinLnBrk="0" hangingPunct="1">
      <a:defRPr sz="1400"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309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72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0488" y="0"/>
            <a:ext cx="2981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82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3913" y="719138"/>
            <a:ext cx="2697162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54538"/>
            <a:ext cx="55054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noProof="0" smtClean="0"/>
              <a:t>לחץ כדי לערוך סגנונות טקסט של תבנית בסיס</a:t>
            </a:r>
            <a:endParaRPr lang="en-US" altLang="he-IL" noProof="0" smtClean="0"/>
          </a:p>
          <a:p>
            <a:pPr lvl="1"/>
            <a:r>
              <a:rPr lang="he-IL" altLang="he-IL" noProof="0" smtClean="0"/>
              <a:t>רמה שנייה</a:t>
            </a:r>
            <a:endParaRPr lang="en-US" altLang="he-IL" noProof="0" smtClean="0"/>
          </a:p>
          <a:p>
            <a:pPr lvl="2"/>
            <a:r>
              <a:rPr lang="he-IL" altLang="he-IL" noProof="0" smtClean="0"/>
              <a:t>רמה שלישית</a:t>
            </a:r>
            <a:endParaRPr lang="en-US" altLang="he-IL" noProof="0" smtClean="0"/>
          </a:p>
          <a:p>
            <a:pPr lvl="3"/>
            <a:r>
              <a:rPr lang="he-IL" altLang="he-IL" noProof="0" smtClean="0"/>
              <a:t>רמה רביעית</a:t>
            </a:r>
            <a:endParaRPr lang="en-US" altLang="he-IL" noProof="0" smtClean="0"/>
          </a:p>
          <a:p>
            <a:pPr lvl="4"/>
            <a:r>
              <a:rPr lang="he-IL" altLang="he-IL" noProof="0" smtClean="0"/>
              <a:t>רמה חמישית</a:t>
            </a:r>
            <a:endParaRPr lang="en-US" altLang="he-IL" noProof="0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00488" y="9107488"/>
            <a:ext cx="2981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107488"/>
            <a:ext cx="2982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37CD64-AD08-4180-8109-61D08DD2775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B4AF-0E17-4B3A-A4EC-60BA766A91B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675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FFA5-9645-4898-9DEC-F9BA4A9921B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127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D90F-768C-4C8C-99B7-18F061929D1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6665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F6CA7-1B7F-4453-8FB1-F3304501310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6656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65AE9-1134-4DD1-AC27-336ED6A199C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8150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22088-11C1-4CF1-818A-98F7808357D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6016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EE7-80C1-4646-834E-560AAB9187C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8453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E2ECD-C06A-492D-8013-59153AD6897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2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90955-11C8-40BD-A441-4C99752B64D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3850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AD32-1B33-4A9A-8C24-9B4D5F016C5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8212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D27B-F48B-467E-892C-91E406D1427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7466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ADABC445-ED73-46AE-A1ED-33B1795D5CE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&amp;esrc=s&amp;source=images&amp;cd=&amp;cad=rja&amp;uact=8&amp;docid=XeCEXAVfJ636TM&amp;tbnid=VYJUYTkt21zikM:&amp;ved=0CAUQjRw&amp;url=http://www.televizia.net/vb/showthread.php?t%3D15614&amp;ei=pidFU73REMif0wWzy4CAAg&amp;bvm=bv.64507335,d.d2k&amp;psig=AFQjCNFcN_65-TdF5GTVbpCY-it6hafSQA&amp;ust=139712741960089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zooloo.co.il/love/FLAregards_1255.asp?FN=flash/passover_one.swf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40051-72EF-422F-AC54-0EB47236B8D4}" type="slidenum">
              <a:rPr lang="he-IL" altLang="he-IL"/>
              <a:pPr>
                <a:defRPr/>
              </a:pPr>
              <a:t>1</a:t>
            </a:fld>
            <a:endParaRPr lang="en-US" altLang="he-IL"/>
          </a:p>
        </p:txBody>
      </p:sp>
      <p:pic>
        <p:nvPicPr>
          <p:cNvPr id="3075" name="Picture 6" descr="passoverredse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67000"/>
            <a:ext cx="64770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4267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a typeface="Tahoma" panose="020B0604030504040204" pitchFamily="34" charset="0"/>
              </a:rPr>
              <a:t>שירון לפסח</a:t>
            </a:r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4953000" y="8467725"/>
            <a:ext cx="1752600" cy="352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4618"/>
              </a:avLst>
            </a:prstTxWarp>
          </a:bodyPr>
          <a:lstStyle/>
          <a:p>
            <a:pPr algn="ctr" rtl="1"/>
            <a:r>
              <a: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קלריטה ואפרים</a:t>
            </a:r>
          </a:p>
          <a:p>
            <a:pPr algn="ctr" rtl="1"/>
            <a:r>
              <a: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מצגות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90955-11C8-40BD-A441-4C99752B64DC}" type="slidenum">
              <a:rPr lang="he-IL" altLang="he-IL" smtClean="0"/>
              <a:pPr>
                <a:defRPr/>
              </a:pPr>
              <a:t>10</a:t>
            </a:fld>
            <a:endParaRPr lang="en-US" alt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28600"/>
            <a:ext cx="2310500" cy="44958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700" y="381000"/>
            <a:ext cx="2247900" cy="500267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0" y="4953000"/>
            <a:ext cx="2118625" cy="37719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95" y="5370979"/>
            <a:ext cx="2372210" cy="3068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0150" y="8490049"/>
            <a:ext cx="11252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0"/>
              <a:t>אדר תר"ץ </a:t>
            </a:r>
            <a:endParaRPr lang="he-IL" b="0" dirty="0"/>
          </a:p>
        </p:txBody>
      </p:sp>
    </p:spTree>
    <p:extLst>
      <p:ext uri="{BB962C8B-B14F-4D97-AF65-F5344CB8AC3E}">
        <p14:creationId xmlns:p14="http://schemas.microsoft.com/office/powerpoint/2010/main" val="6573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D587-77BD-48EE-AAA6-D10DE609969F}" type="slidenum">
              <a:rPr lang="he-IL" altLang="he-IL"/>
              <a:pPr>
                <a:defRPr/>
              </a:pPr>
              <a:t>11</a:t>
            </a:fld>
            <a:endParaRPr lang="en-US" altLang="he-IL"/>
          </a:p>
        </p:txBody>
      </p:sp>
      <p:pic>
        <p:nvPicPr>
          <p:cNvPr id="8195" name="Picture 5" descr="p_1268169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1028700"/>
            <a:ext cx="548322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90955-11C8-40BD-A441-4C99752B64DC}" type="slidenum">
              <a:rPr lang="he-IL" altLang="he-IL" smtClean="0"/>
              <a:pPr>
                <a:defRPr/>
              </a:pPr>
              <a:t>2</a:t>
            </a:fld>
            <a:endParaRPr lang="en-US" alt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0164"/>
            <a:ext cx="6322509" cy="85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2C4E2-E6AB-4969-8837-B48252A6C8E3}" type="slidenum">
              <a:rPr lang="he-IL" altLang="he-IL"/>
              <a:pPr>
                <a:defRPr/>
              </a:pPr>
              <a:t>3</a:t>
            </a:fld>
            <a:endParaRPr lang="en-US" altLang="he-IL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097213" y="304800"/>
            <a:ext cx="3227387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u="sng">
                <a:latin typeface="Tahoma" panose="020B0604030504040204" pitchFamily="34" charset="0"/>
                <a:cs typeface="Tahoma" panose="020B0604030504040204" pitchFamily="34" charset="0"/>
              </a:rPr>
              <a:t>משה בתיבה</a:t>
            </a: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ביצוע: עממי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מילים: יהודה סילמן קדיש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לחן: עממי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דומם שטה תיבה קטנה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על היאור הזך,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ובתיבה משה הקטן,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ילד יפה ורך.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הס, הגלים השובבים,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משה הקטן פה שט.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לא יטבע, חיה יחיה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ילד זה הקט.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u="sng">
                <a:latin typeface="Tahoma" panose="020B0604030504040204" pitchFamily="34" charset="0"/>
                <a:cs typeface="Tahoma" panose="020B0604030504040204" pitchFamily="34" charset="0"/>
              </a:rPr>
              <a:t>כי הנה הסתיו עבר</a:t>
            </a: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he-IL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הגשם חלף הלך לו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הניצנים נראו בארץ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עת הזמיר הגיע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הנה הסתיו חלף לו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התאנה חנטה פגיה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והכרמים סמדר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0" name="Oval 6"/>
          <p:cNvSpPr>
            <a:spLocks noChangeArrowheads="1"/>
          </p:cNvSpPr>
          <p:nvPr/>
        </p:nvSpPr>
        <p:spPr bwMode="auto">
          <a:xfrm>
            <a:off x="3810000" y="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4038600" y="4038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0" y="3581400"/>
            <a:ext cx="35433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u="sng" dirty="0">
                <a:latin typeface="Tahoma" panose="020B0604030504040204" pitchFamily="34" charset="0"/>
                <a:cs typeface="Tahoma" panose="020B0604030504040204" pitchFamily="34" charset="0"/>
              </a:rPr>
              <a:t>שמחה רבה</a:t>
            </a: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מילים: יפה בלהה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לחן: ידידיה אדמון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שמחה רבה, שמחה רבה,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אביב הגיע, פסח בא!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שמחה רבה, שמחה רבה,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אביב הגיע, פסח בא!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תפרו, תפרו, תפרו לי בגד עם כיסים.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מילאו, מילאו, מילאו כיסי באגוזים.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שמחה רבה...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שאול אשאל, שאול אשאל ארבע קושיות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שתה אשתה, שתה אשתה ארבע כוסות.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שמחה רבה...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וכוס גדולה, וכוס גדולה </a:t>
            </a:r>
            <a:r>
              <a:rPr lang="he-IL" altLang="he-IL" sz="1400" dirty="0" err="1">
                <a:latin typeface="Tahoma" panose="020B0604030504040204" pitchFamily="34" charset="0"/>
                <a:cs typeface="Tahoma" panose="020B0604030504040204" pitchFamily="34" charset="0"/>
              </a:rPr>
              <a:t>אימי</a:t>
            </a: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 תביא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לאליה לאליהו הנביא.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שמחה רבה</a:t>
            </a:r>
            <a:endParaRPr lang="en-US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3505200" y="5522913"/>
            <a:ext cx="3200400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1600" u="sng" dirty="0">
                <a:latin typeface="Tahoma" panose="020B0604030504040204" pitchFamily="34" charset="0"/>
                <a:cs typeface="Tahoma" panose="020B0604030504040204" pitchFamily="34" charset="0"/>
              </a:rPr>
              <a:t>שיר האביב-</a:t>
            </a: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 מאת </a:t>
            </a:r>
            <a:r>
              <a:rPr lang="he-IL" altLang="he-IL" sz="1400" dirty="0" err="1">
                <a:latin typeface="Tahoma" panose="020B0604030504040204" pitchFamily="34" charset="0"/>
                <a:cs typeface="Tahoma" panose="020B0604030504040204" pitchFamily="34" charset="0"/>
              </a:rPr>
              <a:t>מתיתיהו</a:t>
            </a: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 שלם: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he-IL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פנה הגשם, חלף הלך לו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ענן רקיע , חלף הלך לו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פני אדמה, באור חמה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 err="1">
                <a:latin typeface="Tahoma" panose="020B0604030504040204" pitchFamily="34" charset="0"/>
                <a:cs typeface="Tahoma" panose="020B0604030504040204" pitchFamily="34" charset="0"/>
              </a:rPr>
              <a:t>השיבלים</a:t>
            </a: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 זקפו ראשיהם בקמה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בני ההרים זה אל זה ברמה ישוררו: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שלום, שלום! הידד, הידד!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אביב היום.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e-IL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ערוץ הנחל, גלים בוקע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הומה החורש, חדוה שופע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מוריק הנוף, שדות לרוב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הצבעונים עלו באודם-חן בנקיקים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בעמקים פרחי נוי זה אל זה ישוררו: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שלום, שלום! האח, האח!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אביב היום. </a:t>
            </a:r>
            <a:endParaRPr lang="en-US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4" name="Picture 14" descr="zooloo_moshe_bate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27051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Oval 15"/>
          <p:cNvSpPr>
            <a:spLocks noChangeArrowheads="1"/>
          </p:cNvSpPr>
          <p:nvPr/>
        </p:nvSpPr>
        <p:spPr bwMode="auto">
          <a:xfrm>
            <a:off x="762000" y="41148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Oval 16"/>
          <p:cNvSpPr>
            <a:spLocks noChangeArrowheads="1"/>
          </p:cNvSpPr>
          <p:nvPr/>
        </p:nvSpPr>
        <p:spPr bwMode="auto">
          <a:xfrm>
            <a:off x="3938588" y="5883275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DAEAE-ECCD-4CE5-81C1-722CC8F95132}" type="slidenum">
              <a:rPr lang="he-IL" altLang="he-IL"/>
              <a:pPr>
                <a:defRPr/>
              </a:pPr>
              <a:t>4</a:t>
            </a:fld>
            <a:endParaRPr lang="en-US" altLang="he-IL"/>
          </a:p>
        </p:txBody>
      </p:sp>
      <p:pic>
        <p:nvPicPr>
          <p:cNvPr id="5123" name="Picture 11" descr="pesac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138"/>
            <a:ext cx="5314950" cy="19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86200" y="1871662"/>
            <a:ext cx="250348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u="sng" dirty="0">
                <a:latin typeface="Tahoma" panose="020B0604030504040204" pitchFamily="34" charset="0"/>
                <a:cs typeface="Tahoma" panose="020B0604030504040204" pitchFamily="34" charset="0"/>
              </a:rPr>
              <a:t>הפלא ופלא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וּמשה הכה על צור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במטה הכה על סלע (סלע)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במטה הכה על סלע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וַיֵצאו ממנו מים (מים)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הפלא ופלא (פלא)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אמן סלה (סלה)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וּמשה הביא גדי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 err="1">
                <a:latin typeface="Tahoma" panose="020B0604030504040204" pitchFamily="34" charset="0"/>
                <a:cs typeface="Tahoma" panose="020B0604030504040204" pitchFamily="34" charset="0"/>
              </a:rPr>
              <a:t>וַיניקהו</a:t>
            </a: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 דבש מסלע (סלע)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וַיהי קולו כמעיין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זך וצלול כמים (מים)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הפלא ופלא (פלא)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אמן סלה (סלה)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וְהגדי צימח קרניים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קרני צור קרני סלע (סלע)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וּזאבים שִׁבְעים נגח בם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וְעבר באש במים (מים)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הפלא ופלא (פלא)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אמן סלה (סלה)</a:t>
            </a:r>
            <a:endParaRPr lang="en-US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28194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52838" y="6248400"/>
            <a:ext cx="230663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1600" u="sng">
                <a:latin typeface="Tahoma" panose="020B0604030504040204" pitchFamily="34" charset="0"/>
                <a:cs typeface="Tahoma" panose="020B0604030504040204" pitchFamily="34" charset="0"/>
              </a:rPr>
              <a:t>עבדים היינו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מילים ולחן: עממי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עבדים היינו, היינו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עתה בני חורין, בני חורין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עבדים היינו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עתה, עתה בני חורין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עבדים היינו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עתה עתה בני חורין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בני חורין.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עתה עתה בני חורין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בני חורין.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657600" y="6400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-161926" y="2133600"/>
            <a:ext cx="3814763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u="sng" dirty="0">
                <a:latin typeface="Tahoma" panose="020B0604030504040204" pitchFamily="34" charset="0"/>
                <a:cs typeface="Tahoma" panose="020B0604030504040204" pitchFamily="34" charset="0"/>
              </a:rPr>
              <a:t>ארבעת הבנים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600" u="sng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ביום בהיר ונהדר</a:t>
            </a:r>
            <a:r>
              <a:rPr lang="he-IL" altLang="he-IL" sz="1400" u="sng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u="sng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יצאו מתוך ההגדה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חכם ותם, רשע גדול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וזה שלא ידע לשאול וכשארבעת האחים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יצאו לנוע בדרכים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מיד מכל ארבע רוחות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פרחים הגיעו וברכות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he-IL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פגש חכם בחכמה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אהב התם את התמימה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והרשע בתור </a:t>
            </a:r>
            <a:r>
              <a:rPr lang="he-IL" altLang="he-IL" sz="1400" dirty="0" err="1">
                <a:latin typeface="Tahoma" panose="020B0604030504040204" pitchFamily="34" charset="0"/>
                <a:cs typeface="Tahoma" panose="020B0604030504040204" pitchFamily="34" charset="0"/>
              </a:rPr>
              <a:t>אשה</a:t>
            </a: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תפס מרשעת איומה וזה שלא ידע לשאול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לקח את היפה מכל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שילב ידו בתוך ידה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וחזר </a:t>
            </a:r>
            <a:r>
              <a:rPr lang="he-IL" altLang="he-IL" sz="1400" dirty="0" err="1">
                <a:latin typeface="Tahoma" panose="020B0604030504040204" pitchFamily="34" charset="0"/>
                <a:cs typeface="Tahoma" panose="020B0604030504040204" pitchFamily="34" charset="0"/>
              </a:rPr>
              <a:t>איתה</a:t>
            </a: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 להגדה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he-IL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לאן הובילו הדרכים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היכן ארבעת האחים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בשיר שלנו ידידיי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  <a:t>אסור לשאול יותר מדיי!</a:t>
            </a:r>
            <a:br>
              <a:rPr lang="he-IL" altLang="he-IL" sz="14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he-IL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62000" y="243840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30" name="Picture 13" descr="avadi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8025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B0726-FE82-43B7-9D27-759CC652644C}" type="slidenum">
              <a:rPr lang="he-IL" altLang="he-IL"/>
              <a:pPr>
                <a:defRPr/>
              </a:pPr>
              <a:t>5</a:t>
            </a:fld>
            <a:endParaRPr lang="en-US" altLang="he-IL"/>
          </a:p>
        </p:txBody>
      </p:sp>
      <p:pic>
        <p:nvPicPr>
          <p:cNvPr id="6147" name="Picture 10" descr="pass00_Family_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8"/>
          <a:stretch>
            <a:fillRect/>
          </a:stretch>
        </p:blipFill>
        <p:spPr bwMode="auto">
          <a:xfrm>
            <a:off x="4133851" y="7256879"/>
            <a:ext cx="2128838" cy="170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810000" y="381000"/>
            <a:ext cx="245268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u="sng">
                <a:latin typeface="Tahoma" panose="020B0604030504040204" pitchFamily="34" charset="0"/>
                <a:cs typeface="Tahoma" panose="020B0604030504040204" pitchFamily="34" charset="0"/>
              </a:rPr>
              <a:t>חד גדיא</a:t>
            </a: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מילים: לוין קיפניס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לחן: ידידיה אדמון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על גבע רם על ראש התל,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חליל רועה שם מחלל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מזמור חדש לישראל.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ולרועה רק אוהל בד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ולו רק גדי, גדי אחד -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חג גדיא!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בא כלב-הב צוהל-שואל: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"האין מקום גם לי בתל?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שמור אשמור יומם וליל!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ענו בזמר פה אחד: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"תן יד חבר, הב לנו יד!"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חד גדיא!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קפץ ובא חתול בילל: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"פנו גם לי מקום בתל.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מיאו! לא אשב בטל!"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ענו השניים פה אחד: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"בחפץ לב, חתול נכבד!" -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חג גדיא!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על גבע רם, על ראש התל,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חרמש נוצץ ומצלצל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צליל קציר לישראל,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נרימה זמר פה אחד,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נניפה עומר בשיר הידד!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חד גדיא!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9" name="Oval 3"/>
          <p:cNvSpPr>
            <a:spLocks noChangeArrowheads="1"/>
          </p:cNvSpPr>
          <p:nvPr/>
        </p:nvSpPr>
        <p:spPr bwMode="auto">
          <a:xfrm>
            <a:off x="3886200" y="457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0" y="4349750"/>
            <a:ext cx="365760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u="sng">
                <a:latin typeface="Tahoma" panose="020B0604030504040204" pitchFamily="34" charset="0"/>
                <a:cs typeface="Tahoma" panose="020B0604030504040204" pitchFamily="34" charset="0"/>
              </a:rPr>
              <a:t>בצאת ישראל ממצרים</a:t>
            </a:r>
            <a:br>
              <a:rPr lang="he-IL" altLang="he-IL" sz="1600" u="sng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he-IL" altLang="he-IL" sz="1600" u="sng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בית יעקב מעם לועז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(בצאת ישראל ממצרים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בית יעקב מעם לועז)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היתה, היתה יהודה לקדשו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ישראל ממשלותיו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הים, הים ראה וינוס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הירדן יסוב לאחור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ההרים רקדו כאיילים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גבעות כבני צאן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מה לך הים כי תנוס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הירדן תיסוב לאחור?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ההרים תרקדו כאיילים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גבעות כבני צאן? מלפני אדון חולי ארץ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מלפני אלוה יעקב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ההפכי הצור אגם מים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חלמיש למעיינו - מים</a:t>
            </a:r>
            <a:b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457200" y="45720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altLang="he-IL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52" name="Picture 7" descr="הגשה של פסח לילד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2025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CEA6F-60D5-41FF-90BA-41C5747C129C}" type="slidenum">
              <a:rPr lang="he-IL" altLang="he-IL"/>
              <a:pPr>
                <a:defRPr/>
              </a:pPr>
              <a:t>6</a:t>
            </a:fld>
            <a:endParaRPr lang="en-US" altLang="he-IL"/>
          </a:p>
        </p:txBody>
      </p:sp>
      <p:pic>
        <p:nvPicPr>
          <p:cNvPr id="7171" name="Picture 36" descr="h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2" r="67564" b="45811"/>
          <a:stretch>
            <a:fillRect/>
          </a:stretch>
        </p:blipFill>
        <p:spPr bwMode="auto">
          <a:xfrm>
            <a:off x="3886200" y="8287276"/>
            <a:ext cx="2752725" cy="85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8" descr="image00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5433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40" name="Group 24"/>
          <p:cNvGraphicFramePr>
            <a:graphicFrameLocks noGrp="1"/>
          </p:cNvGraphicFramePr>
          <p:nvPr/>
        </p:nvGraphicFramePr>
        <p:xfrm>
          <a:off x="0" y="-130281363"/>
          <a:ext cx="6858000" cy="1479571"/>
        </p:xfrm>
        <a:graphic>
          <a:graphicData uri="http://schemas.openxmlformats.org/drawingml/2006/table">
            <a:tbl>
              <a:tblPr rtl="1"/>
              <a:tblGrid>
                <a:gridCol w="2941637">
                  <a:extLst>
                    <a:ext uri="{9D8B030D-6E8A-4147-A177-3AD203B41FA5}">
                      <a16:colId xmlns:a16="http://schemas.microsoft.com/office/drawing/2014/main" val="86103778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2458842579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361543944"/>
                    </a:ext>
                  </a:extLst>
                </a:gridCol>
              </a:tblGrid>
              <a:tr h="1113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550651"/>
                  </a:ext>
                </a:extLst>
              </a:tr>
              <a:tr h="36569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he-IL" altLang="he-IL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51107"/>
                  </a:ext>
                </a:extLst>
              </a:tr>
            </a:tbl>
          </a:graphicData>
        </a:graphic>
      </p:graphicFrame>
      <p:graphicFrame>
        <p:nvGraphicFramePr>
          <p:cNvPr id="9241" name="Group 25"/>
          <p:cNvGraphicFramePr>
            <a:graphicFrameLocks noGrp="1"/>
          </p:cNvGraphicFramePr>
          <p:nvPr/>
        </p:nvGraphicFramePr>
        <p:xfrm>
          <a:off x="9525" y="-130270250"/>
          <a:ext cx="965200" cy="1249554"/>
        </p:xfrm>
        <a:graphic>
          <a:graphicData uri="http://schemas.openxmlformats.org/drawingml/2006/table">
            <a:tbl>
              <a:tblPr rtl="1"/>
              <a:tblGrid>
                <a:gridCol w="965200">
                  <a:extLst>
                    <a:ext uri="{9D8B030D-6E8A-4147-A177-3AD203B41FA5}">
                      <a16:colId xmlns:a16="http://schemas.microsoft.com/office/drawing/2014/main" val="3518096612"/>
                    </a:ext>
                  </a:extLst>
                </a:gridCol>
              </a:tblGrid>
              <a:tr h="2437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אחד מי יודע </a:t>
                      </a:r>
                      <a:endParaRPr kumimoji="0" lang="he-IL" alt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318217"/>
                  </a:ext>
                </a:extLst>
              </a:tr>
              <a:tr h="365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he-IL" alt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8294"/>
                  </a:ext>
                </a:extLst>
              </a:tr>
              <a:tr h="639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מילים ולחן: עממי</a:t>
                      </a:r>
                      <a:br>
                        <a:rPr kumimoji="0" lang="he-IL" altLang="he-I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he-IL" alt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644901"/>
                  </a:ext>
                </a:extLst>
              </a:tr>
            </a:tbl>
          </a:graphicData>
        </a:graphic>
      </p:graphicFrame>
      <p:pic>
        <p:nvPicPr>
          <p:cNvPr id="7182" name="Picture 19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129982913"/>
            <a:ext cx="7938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0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-129120900"/>
            <a:ext cx="7938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1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035550"/>
            <a:ext cx="469900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2"/>
          <p:cNvSpPr txBox="1">
            <a:spLocks noChangeArrowheads="1"/>
          </p:cNvSpPr>
          <p:nvPr/>
        </p:nvSpPr>
        <p:spPr bwMode="auto">
          <a:xfrm>
            <a:off x="838200" y="0"/>
            <a:ext cx="6019800" cy="872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מי יודע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מילים ולחן: עממי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שניים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שניים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 לוחות הברית,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אבות, שני לוחות הברית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ארבע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ארבע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ארבע אימהות, שלושה אבות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 לוחות הברית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חמישה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חמישה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חמישה חומשי תורה, ארבע אימהות,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אבות, שני לוחות הברית,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שישה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שישה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שישה סידרי משנה, חמישה חומשי תורה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ארבע אימהות, שלושה אבות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 לוחות הברית,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שבעה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שבעה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שבעה ימי שבתא, שישה סידרי מישנה,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חמישה חומשי תורה, ארבע אימהות,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אבות, שני לוחות הברית,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שמונה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שמונה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שמונה ימי מילה, שבעה ימי שבתא,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שישה סידרי מישנה, חמישה חומשי תורה,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ארבע אימהות, שלושה אבות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 לוחות הברית,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he-IL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86" name="Text Box 23"/>
          <p:cNvSpPr txBox="1">
            <a:spLocks noChangeArrowheads="1"/>
          </p:cNvSpPr>
          <p:nvPr/>
        </p:nvSpPr>
        <p:spPr bwMode="auto">
          <a:xfrm>
            <a:off x="214313" y="1295400"/>
            <a:ext cx="3443287" cy="770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תשעה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תשעה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תשעה ירחי לידה, שמונה ימי מילה,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שבעה ימי שבתא, שישה סידרי מישנה,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חמישה חומשי תורה, ארבע אימהות,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אבות, שני לוחות הברית.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עשרה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עשרה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עשרה דיבריא, תישעה ירחי לידה,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שמונה ימי מילה, שבעה ימי שבתא,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שישה סידרי מישנה, חמישה חומשי תורה,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ארבע אימהות, שלושה אבות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 לוחות הברית.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עשר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עשר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עשר כוכביא, עשרה דיבריא,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תשעה ירחי לידה, שמונה ימי מילה,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שבעה ימי שבתא, שישה סידרי מישנה,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חמישה חומשי תורה, ארבע אימהות,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אבות, שני לוחות הברית.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שנים עשר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שנים עשר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שנים עשר שיבטיא, אחד עשר כוכביא,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עשרה דיבריא, תשעה ירחי לידה,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שמונה ימי מילה, שבעה ימי שבתא,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שישה סידרי משנה, חמישה חומשי תורה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ארבע אימהות, שלושה אבות,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שני לוחות הברית.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עשר מי יודע?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עשר אני יודע: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עשר מידיא, שנים עשר שיבטיא,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עשר כוכביא, עשרה דיבריא,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תשעה ירחי לידה, שמונה ימי מילה,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שבעה ימי שבתא, שישה סידרי מישנה,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חמישה חומשי תורה, ארבע אימהות,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שלושה אבות, שני לוחות הברית.</a:t>
            </a:r>
            <a:b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he-IL" altLang="he-IL" sz="1200">
                <a:latin typeface="Tahoma" panose="020B0604030504040204" pitchFamily="34" charset="0"/>
                <a:cs typeface="Tahoma" panose="020B0604030504040204" pitchFamily="34" charset="0"/>
              </a:rPr>
              <a:t>אחד אלוהינו שבשמיים ובארץ.</a:t>
            </a:r>
            <a:endParaRPr lang="en-US" altLang="he-IL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87" name="Oval 26"/>
          <p:cNvSpPr>
            <a:spLocks noChangeArrowheads="1"/>
          </p:cNvSpPr>
          <p:nvPr/>
        </p:nvSpPr>
        <p:spPr bwMode="auto">
          <a:xfrm>
            <a:off x="183357" y="2407920"/>
            <a:ext cx="762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>
                <a:latin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altLang="he-IL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88" name="Picture 32" descr="passover_on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390650" cy="1112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90955-11C8-40BD-A441-4C99752B64DC}" type="slidenum">
              <a:rPr lang="he-IL" altLang="he-IL" smtClean="0"/>
              <a:pPr>
                <a:defRPr/>
              </a:pPr>
              <a:t>7</a:t>
            </a:fld>
            <a:endParaRPr lang="en-US" altLang="he-IL"/>
          </a:p>
        </p:txBody>
      </p:sp>
      <p:sp>
        <p:nvSpPr>
          <p:cNvPr id="3" name="TextBox 2"/>
          <p:cNvSpPr txBox="1"/>
          <p:nvPr/>
        </p:nvSpPr>
        <p:spPr>
          <a:xfrm>
            <a:off x="1028700" y="3770300"/>
            <a:ext cx="47625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והיא שעמדה / מתוך ההגדה של פסח</a:t>
            </a:r>
          </a:p>
          <a:p>
            <a:pPr algn="ctr"/>
            <a:endParaRPr lang="he-IL" sz="1200" dirty="0"/>
          </a:p>
          <a:p>
            <a:pPr algn="ctr"/>
            <a:r>
              <a:rPr lang="he-IL" sz="1200" dirty="0"/>
              <a:t>וְהִיא שֶׁעָמְדָה לַאֲבוֹתֵינוּ וְלָנוּ</a:t>
            </a:r>
          </a:p>
          <a:p>
            <a:pPr algn="ctr"/>
            <a:r>
              <a:rPr lang="he-IL" sz="1200" dirty="0"/>
              <a:t>שֶׁלֹּא אֶחָד בִּלְבָד עָמַד עָלֵינוּ </a:t>
            </a:r>
            <a:r>
              <a:rPr lang="he-IL" sz="1200" dirty="0" err="1"/>
              <a:t>לְכַלּוֹתֵנו</a:t>
            </a:r>
            <a:r>
              <a:rPr lang="he-IL" sz="1200" dirty="0"/>
              <a:t>ּ</a:t>
            </a:r>
          </a:p>
          <a:p>
            <a:pPr algn="ctr"/>
            <a:r>
              <a:rPr lang="he-IL" sz="1200" dirty="0"/>
              <a:t>אֶלָּא שֶׁבְּכָל דּוֹר וָדוֹר עוֹמְדִים עָלֵינוּ </a:t>
            </a:r>
            <a:r>
              <a:rPr lang="he-IL" sz="1200" dirty="0" err="1"/>
              <a:t>לְכַלּוֹתֵנו</a:t>
            </a:r>
            <a:r>
              <a:rPr lang="he-IL" sz="1200" dirty="0"/>
              <a:t>ּ</a:t>
            </a:r>
          </a:p>
          <a:p>
            <a:pPr algn="ctr"/>
            <a:r>
              <a:rPr lang="he-IL" sz="1200" dirty="0"/>
              <a:t>וְהַקָּדוֹשׁ בָּרוּךְ הוּא מַצִּילֵנוּ מִיָּדָם</a:t>
            </a:r>
          </a:p>
        </p:txBody>
      </p:sp>
      <p:pic>
        <p:nvPicPr>
          <p:cNvPr id="2050" name="Picture 2" descr="http://web.nli.org.il/sites/nlis/he/song/PiyutImgGallery/scripts2/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26980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00" y="2971800"/>
            <a:ext cx="1174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הגדת פראג 1590</a:t>
            </a:r>
            <a:endParaRPr lang="he-IL" sz="12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5054274"/>
            <a:ext cx="2933700" cy="3819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6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90955-11C8-40BD-A441-4C99752B64DC}" type="slidenum">
              <a:rPr lang="he-IL" altLang="he-IL" smtClean="0"/>
              <a:pPr>
                <a:defRPr/>
              </a:pPr>
              <a:t>8</a:t>
            </a:fld>
            <a:endParaRPr lang="en-US" altLang="he-IL"/>
          </a:p>
        </p:txBody>
      </p:sp>
      <p:sp>
        <p:nvSpPr>
          <p:cNvPr id="3" name="TextBox 2"/>
          <p:cNvSpPr txBox="1"/>
          <p:nvPr/>
        </p:nvSpPr>
        <p:spPr>
          <a:xfrm>
            <a:off x="3657600" y="76200"/>
            <a:ext cx="2895600" cy="92640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דיינו</a:t>
            </a:r>
          </a:p>
          <a:p>
            <a:pPr algn="r"/>
            <a:r>
              <a:rPr lang="he-IL" dirty="0"/>
              <a:t>אבי </a:t>
            </a:r>
            <a:r>
              <a:rPr lang="he-IL" dirty="0" err="1"/>
              <a:t>טולדנו</a:t>
            </a:r>
            <a:endParaRPr lang="he-IL" dirty="0"/>
          </a:p>
          <a:p>
            <a:pPr algn="r"/>
            <a:r>
              <a:rPr lang="he-IL" dirty="0"/>
              <a:t>מילים: אהוד מנור</a:t>
            </a:r>
          </a:p>
          <a:p>
            <a:pPr algn="r"/>
            <a:r>
              <a:rPr lang="he-IL" dirty="0"/>
              <a:t>לחן: אבי </a:t>
            </a:r>
            <a:r>
              <a:rPr lang="he-IL" dirty="0" err="1"/>
              <a:t>טולדנו</a:t>
            </a:r>
            <a:endParaRPr lang="he-IL" dirty="0"/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אם הבוקר יעלה</a:t>
            </a:r>
          </a:p>
          <a:p>
            <a:pPr algn="r"/>
            <a:r>
              <a:rPr lang="he-IL" sz="1200" dirty="0"/>
              <a:t>ואותנו יגלה,</a:t>
            </a:r>
          </a:p>
          <a:p>
            <a:pPr algn="r"/>
            <a:r>
              <a:rPr lang="he-IL" sz="1200" dirty="0"/>
              <a:t>אם הלב שוב יתמלא -</a:t>
            </a:r>
          </a:p>
          <a:p>
            <a:pPr algn="r"/>
            <a:r>
              <a:rPr lang="he-IL" sz="1200" dirty="0"/>
              <a:t>דיינו.</a:t>
            </a:r>
          </a:p>
          <a:p>
            <a:pPr algn="r"/>
            <a:r>
              <a:rPr lang="he-IL" sz="1200" dirty="0"/>
              <a:t>אם בשמש החמה</a:t>
            </a:r>
          </a:p>
          <a:p>
            <a:pPr algn="r"/>
            <a:r>
              <a:rPr lang="he-IL" sz="1200" dirty="0"/>
              <a:t>עוד יבשילו שדות קמה,</a:t>
            </a:r>
          </a:p>
          <a:p>
            <a:pPr algn="r"/>
            <a:r>
              <a:rPr lang="he-IL" sz="1200" dirty="0"/>
              <a:t>אם </a:t>
            </a:r>
            <a:r>
              <a:rPr lang="he-IL" sz="1200" dirty="0" err="1"/>
              <a:t>נישבור</a:t>
            </a:r>
            <a:r>
              <a:rPr lang="he-IL" sz="1200" dirty="0"/>
              <a:t> רעב וגם צמא</a:t>
            </a:r>
          </a:p>
          <a:p>
            <a:pPr algn="r"/>
            <a:r>
              <a:rPr lang="he-IL" sz="1200" dirty="0"/>
              <a:t>דיינו.</a:t>
            </a:r>
          </a:p>
          <a:p>
            <a:pPr algn="r"/>
            <a:r>
              <a:rPr lang="he-IL" sz="1200" dirty="0"/>
              <a:t>ואם נותרה מעט חיבה - דיינו,</a:t>
            </a:r>
          </a:p>
          <a:p>
            <a:pPr algn="r"/>
            <a:r>
              <a:rPr lang="he-IL" sz="1200" dirty="0"/>
              <a:t>ואם לשמוח יש סיבה - דיינו,</a:t>
            </a:r>
          </a:p>
          <a:p>
            <a:pPr algn="r"/>
            <a:r>
              <a:rPr lang="he-IL" sz="1200" dirty="0"/>
              <a:t>ויותר אנו לא נבקש.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דיינו, די </a:t>
            </a:r>
            <a:r>
              <a:rPr lang="he-IL" sz="1200" dirty="0" err="1"/>
              <a:t>די</a:t>
            </a:r>
            <a:r>
              <a:rPr lang="he-IL" sz="1200" dirty="0"/>
              <a:t> דיינו.</a:t>
            </a:r>
          </a:p>
          <a:p>
            <a:pPr algn="r"/>
            <a:r>
              <a:rPr lang="he-IL" sz="1200" dirty="0"/>
              <a:t>די </a:t>
            </a:r>
            <a:r>
              <a:rPr lang="he-IL" sz="1200" dirty="0" err="1"/>
              <a:t>די</a:t>
            </a:r>
            <a:r>
              <a:rPr lang="he-IL" sz="1200" dirty="0"/>
              <a:t> דיינו, די </a:t>
            </a:r>
            <a:r>
              <a:rPr lang="he-IL" sz="1200" dirty="0" err="1"/>
              <a:t>די</a:t>
            </a:r>
            <a:r>
              <a:rPr lang="he-IL" sz="1200" dirty="0"/>
              <a:t> </a:t>
            </a:r>
            <a:r>
              <a:rPr lang="he-IL" sz="1200" dirty="0" err="1"/>
              <a:t>די</a:t>
            </a:r>
            <a:r>
              <a:rPr lang="he-IL" sz="1200" dirty="0"/>
              <a:t>.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אם נאמר מילה טובה</a:t>
            </a:r>
          </a:p>
          <a:p>
            <a:pPr algn="r"/>
            <a:r>
              <a:rPr lang="he-IL" sz="1200" dirty="0" err="1"/>
              <a:t>שתיגבר</a:t>
            </a:r>
            <a:r>
              <a:rPr lang="he-IL" sz="1200" dirty="0"/>
              <a:t> על האיבה,</a:t>
            </a:r>
          </a:p>
          <a:p>
            <a:pPr algn="r"/>
            <a:r>
              <a:rPr lang="he-IL" sz="1200" dirty="0"/>
              <a:t>אם נדע ולו מעט שלווה -</a:t>
            </a:r>
          </a:p>
          <a:p>
            <a:pPr algn="r"/>
            <a:r>
              <a:rPr lang="he-IL" sz="1200" dirty="0"/>
              <a:t>דיינו.</a:t>
            </a:r>
          </a:p>
          <a:p>
            <a:pPr algn="r"/>
            <a:r>
              <a:rPr lang="he-IL" sz="1200" dirty="0"/>
              <a:t>אם נימצא עוד אהבה,</a:t>
            </a:r>
          </a:p>
          <a:p>
            <a:pPr algn="r"/>
            <a:r>
              <a:rPr lang="he-IL" sz="1200" dirty="0"/>
              <a:t>אם נשוב ונישבע</a:t>
            </a:r>
          </a:p>
          <a:p>
            <a:pPr algn="r"/>
            <a:r>
              <a:rPr lang="he-IL" sz="1200" dirty="0"/>
              <a:t>אם נרגיש שלא אבדה תיקווה -</a:t>
            </a:r>
          </a:p>
          <a:p>
            <a:pPr algn="r"/>
            <a:r>
              <a:rPr lang="he-IL" sz="1200" dirty="0"/>
              <a:t>דיינו.</a:t>
            </a:r>
          </a:p>
          <a:p>
            <a:pPr algn="r"/>
            <a:r>
              <a:rPr lang="he-IL" sz="1200" dirty="0"/>
              <a:t>ואם נותרה מעט חיבה - דיינו,</a:t>
            </a:r>
          </a:p>
          <a:p>
            <a:pPr algn="r"/>
            <a:r>
              <a:rPr lang="he-IL" sz="1200" dirty="0"/>
              <a:t>ואם לשמוח יש סיבה - דיינו,</a:t>
            </a:r>
          </a:p>
          <a:p>
            <a:pPr algn="r"/>
            <a:r>
              <a:rPr lang="he-IL" sz="1200" dirty="0"/>
              <a:t>ואם ישמח הדור הבא - דיינו,</a:t>
            </a:r>
          </a:p>
          <a:p>
            <a:pPr algn="r"/>
            <a:r>
              <a:rPr lang="he-IL" sz="1200" dirty="0"/>
              <a:t>ויותר לא נבקש</a:t>
            </a:r>
            <a:r>
              <a:rPr lang="he-IL" sz="1200" dirty="0" smtClean="0"/>
              <a:t>.</a:t>
            </a:r>
            <a:endParaRPr lang="he-IL" sz="1200" dirty="0"/>
          </a:p>
          <a:p>
            <a:pPr algn="r"/>
            <a:r>
              <a:rPr lang="he-IL" sz="1200" dirty="0"/>
              <a:t>דיינו, די </a:t>
            </a:r>
            <a:r>
              <a:rPr lang="he-IL" sz="1200" dirty="0" err="1"/>
              <a:t>די</a:t>
            </a:r>
            <a:r>
              <a:rPr lang="he-IL" sz="1200" dirty="0"/>
              <a:t> דיינו...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אם נקום ולא </a:t>
            </a:r>
            <a:r>
              <a:rPr lang="he-IL" sz="1200" dirty="0" err="1"/>
              <a:t>ניפחד</a:t>
            </a:r>
            <a:endParaRPr lang="he-IL" sz="1200" dirty="0"/>
          </a:p>
          <a:p>
            <a:pPr algn="r"/>
            <a:r>
              <a:rPr lang="he-IL" sz="1200" dirty="0"/>
              <a:t>להושיט עוד פעם יד,</a:t>
            </a:r>
          </a:p>
          <a:p>
            <a:pPr algn="r"/>
            <a:r>
              <a:rPr lang="he-IL" sz="1200" dirty="0"/>
              <a:t>אם נגשים ולו חלום אחד -</a:t>
            </a:r>
          </a:p>
          <a:p>
            <a:pPr algn="r"/>
            <a:r>
              <a:rPr lang="he-IL" sz="1200" dirty="0"/>
              <a:t>דיינו.</a:t>
            </a:r>
          </a:p>
          <a:p>
            <a:pPr algn="r"/>
            <a:r>
              <a:rPr lang="he-IL" sz="1200" dirty="0"/>
              <a:t>אם נפתור את החידה</a:t>
            </a:r>
          </a:p>
          <a:p>
            <a:pPr algn="r"/>
            <a:r>
              <a:rPr lang="he-IL" sz="1200" dirty="0"/>
              <a:t>האחת היחידה,</a:t>
            </a:r>
          </a:p>
          <a:p>
            <a:pPr algn="r"/>
            <a:r>
              <a:rPr lang="he-IL" sz="1200" dirty="0"/>
              <a:t>אם ניראה שאין זו אגדה -</a:t>
            </a:r>
          </a:p>
          <a:p>
            <a:pPr algn="r"/>
            <a:r>
              <a:rPr lang="he-IL" sz="1200" dirty="0"/>
              <a:t>דיינו.</a:t>
            </a:r>
          </a:p>
          <a:p>
            <a:pPr algn="r"/>
            <a:r>
              <a:rPr lang="he-IL" sz="1200" dirty="0"/>
              <a:t>ואם נותרה מעט חיבה - דיינו,</a:t>
            </a:r>
          </a:p>
          <a:p>
            <a:pPr algn="r"/>
            <a:r>
              <a:rPr lang="he-IL" sz="1200" dirty="0"/>
              <a:t>ואם לשמוח יש סיבה - דיינו,</a:t>
            </a:r>
          </a:p>
          <a:p>
            <a:pPr algn="r"/>
            <a:r>
              <a:rPr lang="he-IL" sz="1200" dirty="0"/>
              <a:t>ואם ישמח הדור הבא - דיינו,</a:t>
            </a:r>
          </a:p>
          <a:p>
            <a:pPr algn="r"/>
            <a:r>
              <a:rPr lang="he-IL" sz="1200" dirty="0"/>
              <a:t>ויותר אנו לא נבקש</a:t>
            </a:r>
            <a:r>
              <a:rPr lang="he-IL" sz="1200" dirty="0" smtClean="0"/>
              <a:t>.</a:t>
            </a:r>
            <a:endParaRPr lang="he-IL" sz="1200" dirty="0"/>
          </a:p>
          <a:p>
            <a:pPr algn="r"/>
            <a:r>
              <a:rPr lang="he-IL" sz="1200" dirty="0"/>
              <a:t>דיינו, די </a:t>
            </a:r>
            <a:r>
              <a:rPr lang="he-IL" sz="1200" dirty="0" err="1"/>
              <a:t>די</a:t>
            </a:r>
            <a:r>
              <a:rPr lang="he-IL" sz="1200" dirty="0"/>
              <a:t> דיינו...</a:t>
            </a:r>
          </a:p>
          <a:p>
            <a:pPr algn="r"/>
            <a:r>
              <a:rPr lang="he-IL" sz="1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40401"/>
            <a:ext cx="3048000" cy="606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איך יודעים שבא אביב</a:t>
            </a:r>
          </a:p>
          <a:p>
            <a:pPr algn="r"/>
            <a:r>
              <a:rPr lang="he-IL" dirty="0" smtClean="0"/>
              <a:t>מילים </a:t>
            </a:r>
            <a:r>
              <a:rPr lang="he-IL" dirty="0"/>
              <a:t>ולחן: דתיה בן דור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- אתה יודע מי בא בחודש ניסן?</a:t>
            </a:r>
          </a:p>
          <a:p>
            <a:pPr algn="r"/>
            <a:r>
              <a:rPr lang="he-IL" sz="1200" dirty="0"/>
              <a:t>- מי?</a:t>
            </a:r>
          </a:p>
          <a:p>
            <a:pPr algn="r"/>
            <a:r>
              <a:rPr lang="he-IL" sz="1200" dirty="0"/>
              <a:t>- האביב</a:t>
            </a:r>
          </a:p>
          <a:p>
            <a:pPr algn="r"/>
            <a:r>
              <a:rPr lang="he-IL" sz="1200" dirty="0"/>
              <a:t>- אה?</a:t>
            </a:r>
          </a:p>
          <a:p>
            <a:pPr algn="r"/>
            <a:r>
              <a:rPr lang="he-IL" sz="1200" dirty="0"/>
              <a:t>- איך יודעים שבא אביב ?</a:t>
            </a:r>
          </a:p>
          <a:p>
            <a:pPr algn="r"/>
            <a:r>
              <a:rPr lang="he-IL" sz="1200" dirty="0"/>
              <a:t>- יש סימנים....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איך יודעים שבא אביב?</a:t>
            </a:r>
          </a:p>
          <a:p>
            <a:pPr algn="r"/>
            <a:r>
              <a:rPr lang="he-IL" sz="1200" dirty="0"/>
              <a:t>מסתכלים סביב סביב</a:t>
            </a:r>
          </a:p>
          <a:p>
            <a:pPr algn="r"/>
            <a:r>
              <a:rPr lang="he-IL" sz="1200" dirty="0"/>
              <a:t>ואם רואים שאין עוד בוץ בשבילים</a:t>
            </a:r>
          </a:p>
          <a:p>
            <a:pPr algn="r"/>
            <a:r>
              <a:rPr lang="he-IL" sz="1200" dirty="0"/>
              <a:t>ואם רואים שנעלמו המעילים</a:t>
            </a:r>
          </a:p>
          <a:p>
            <a:pPr algn="r"/>
            <a:r>
              <a:rPr lang="he-IL" sz="1200" dirty="0"/>
              <a:t>ואם פרג וגם חרצית</a:t>
            </a:r>
          </a:p>
          <a:p>
            <a:pPr algn="r"/>
            <a:r>
              <a:rPr lang="he-IL" sz="1200" dirty="0"/>
              <a:t>לכבוד החג קישטו ארצי</a:t>
            </a:r>
          </a:p>
          <a:p>
            <a:pPr algn="r"/>
            <a:r>
              <a:rPr lang="he-IL" sz="1200" dirty="0"/>
              <a:t>אז יודעים (אז יודעים)</a:t>
            </a:r>
          </a:p>
          <a:p>
            <a:pPr algn="r"/>
            <a:r>
              <a:rPr lang="he-IL" sz="1200" dirty="0"/>
              <a:t>שבא אביב (שבא אביב)</a:t>
            </a:r>
          </a:p>
          <a:p>
            <a:pPr algn="r"/>
            <a:r>
              <a:rPr lang="he-IL" sz="1200" dirty="0"/>
              <a:t>אז יודעים שבא אביב,</a:t>
            </a:r>
          </a:p>
          <a:p>
            <a:pPr algn="r"/>
            <a:r>
              <a:rPr lang="he-IL" sz="1200" dirty="0"/>
              <a:t>אז יודעים שבא אביב.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איך יודעים שבא אביב?</a:t>
            </a:r>
          </a:p>
          <a:p>
            <a:pPr algn="r"/>
            <a:r>
              <a:rPr lang="he-IL" sz="1200" dirty="0"/>
              <a:t>מסתכלים סביב סביב</a:t>
            </a:r>
          </a:p>
          <a:p>
            <a:pPr algn="r"/>
            <a:r>
              <a:rPr lang="he-IL" sz="1200" dirty="0"/>
              <a:t>ואם רואים המון </a:t>
            </a:r>
            <a:r>
              <a:rPr lang="he-IL" sz="1200" dirty="0" err="1"/>
              <a:t>ידים</a:t>
            </a:r>
            <a:r>
              <a:rPr lang="he-IL" sz="1200" dirty="0"/>
              <a:t> חרוצות</a:t>
            </a:r>
          </a:p>
          <a:p>
            <a:pPr algn="r"/>
            <a:r>
              <a:rPr lang="he-IL" sz="1200" dirty="0"/>
              <a:t>נושאות סלים כבדים עם יין ומצות</a:t>
            </a:r>
          </a:p>
          <a:p>
            <a:pPr algn="r"/>
            <a:r>
              <a:rPr lang="he-IL" sz="1200" dirty="0"/>
              <a:t>ואם שרים "שמחה רבה" -</a:t>
            </a:r>
          </a:p>
          <a:p>
            <a:pPr algn="r"/>
            <a:r>
              <a:rPr lang="he-IL" sz="1200" dirty="0"/>
              <a:t>"אביב הגיע, פסח בא"</a:t>
            </a:r>
          </a:p>
          <a:p>
            <a:pPr algn="r"/>
            <a:r>
              <a:rPr lang="he-IL" sz="1200" dirty="0"/>
              <a:t>אז יודעים (אז יודעים)</a:t>
            </a:r>
          </a:p>
          <a:p>
            <a:pPr algn="r"/>
            <a:r>
              <a:rPr lang="he-IL" sz="1200" dirty="0"/>
              <a:t>שבא אביב (שבא אביב)</a:t>
            </a:r>
          </a:p>
          <a:p>
            <a:pPr algn="r"/>
            <a:r>
              <a:rPr lang="he-IL" sz="1200" dirty="0"/>
              <a:t>אז יודעים שבא אביב,</a:t>
            </a:r>
          </a:p>
          <a:p>
            <a:pPr algn="r"/>
            <a:r>
              <a:rPr lang="he-IL" sz="1200" dirty="0"/>
              <a:t>אז יודעים שבא אביב.	</a:t>
            </a:r>
          </a:p>
          <a:p>
            <a:pPr algn="r"/>
            <a:r>
              <a:rPr lang="he-I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5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90955-11C8-40BD-A441-4C99752B64DC}" type="slidenum">
              <a:rPr lang="he-IL" altLang="he-IL" smtClean="0"/>
              <a:pPr>
                <a:defRPr/>
              </a:pPr>
              <a:t>9</a:t>
            </a:fld>
            <a:endParaRPr lang="en-US" altLang="he-IL"/>
          </a:p>
        </p:txBody>
      </p:sp>
      <p:sp>
        <p:nvSpPr>
          <p:cNvPr id="3" name="TextBox 2"/>
          <p:cNvSpPr txBox="1"/>
          <p:nvPr/>
        </p:nvSpPr>
        <p:spPr>
          <a:xfrm>
            <a:off x="3067050" y="757495"/>
            <a:ext cx="3429000" cy="72943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/>
              <a:t>קרב יום (ויהי בחצי הלילה) / </a:t>
            </a:r>
            <a:r>
              <a:rPr lang="he-IL" sz="1200" dirty="0" err="1"/>
              <a:t>יניי</a:t>
            </a:r>
            <a:endParaRPr lang="he-IL" sz="1200" dirty="0"/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וּבְכֵן 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אָז רֹב נִסִּים הִפְלֵאתָ בַּלַּיְלָה</a:t>
            </a:r>
          </a:p>
          <a:p>
            <a:pPr algn="r"/>
            <a:r>
              <a:rPr lang="he-IL" sz="1200" dirty="0"/>
              <a:t>בְּרֹאשׁ אַשְׁמוּרוֹת זֶה הַלַּיְלָה</a:t>
            </a:r>
          </a:p>
          <a:p>
            <a:pPr algn="r"/>
            <a:r>
              <a:rPr lang="he-IL" sz="1200" dirty="0"/>
              <a:t>גֵּר צֶדֶק </a:t>
            </a:r>
            <a:r>
              <a:rPr lang="he-IL" sz="1200" dirty="0" err="1"/>
              <a:t>נִצַּחְתּו</a:t>
            </a:r>
            <a:r>
              <a:rPr lang="he-IL" sz="1200" dirty="0"/>
              <a:t>ֹ כְּנֶחֱלַק לוֹ לַיְלָה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דַּנְתָּ מֶלֶךְ גְּרָר בַּחֲלוֹם הַלַּיְלָה</a:t>
            </a:r>
          </a:p>
          <a:p>
            <a:pPr algn="r"/>
            <a:r>
              <a:rPr lang="he-IL" sz="1200" dirty="0"/>
              <a:t>הִפְחַדְתָּ אֲרַמִּי </a:t>
            </a:r>
            <a:r>
              <a:rPr lang="he-IL" sz="1200" dirty="0" err="1"/>
              <a:t>בְּאֶמֶש</a:t>
            </a:r>
            <a:r>
              <a:rPr lang="he-IL" sz="1200" dirty="0"/>
              <a:t>ׁ לַיְלָה</a:t>
            </a:r>
          </a:p>
          <a:p>
            <a:pPr algn="r"/>
            <a:r>
              <a:rPr lang="he-IL" sz="1200" dirty="0"/>
              <a:t>וְיִשְׂרָאֵל יָשַׂר לָאֵל וַיּוּכַל לוֹ לַיְלָה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זֶרַע בְּכוֹרֵי </a:t>
            </a:r>
            <a:r>
              <a:rPr lang="he-IL" sz="1200" dirty="0" err="1"/>
              <a:t>פַּתְרֹס</a:t>
            </a:r>
            <a:r>
              <a:rPr lang="he-IL" sz="1200" dirty="0"/>
              <a:t> מָחַצְתָּ בַּחֲצִי הַלַּיְלָה</a:t>
            </a:r>
          </a:p>
          <a:p>
            <a:pPr algn="r"/>
            <a:r>
              <a:rPr lang="he-IL" sz="1200" dirty="0"/>
              <a:t>חֵילָם לֹא מָצְאוּ בְּקוּמָם בַּלַּיְלָה</a:t>
            </a:r>
          </a:p>
          <a:p>
            <a:pPr algn="r"/>
            <a:r>
              <a:rPr lang="he-IL" sz="1200" dirty="0"/>
              <a:t>טִיסַת נְגִיד חֲרֹשֶׁת </a:t>
            </a:r>
            <a:r>
              <a:rPr lang="he-IL" sz="1200" dirty="0" err="1"/>
              <a:t>סִלִּית</a:t>
            </a:r>
            <a:r>
              <a:rPr lang="he-IL" sz="1200" dirty="0"/>
              <a:t>ָ בְּכוֹכְבֵי לַיְלָה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יָעַץ מְחָרֵף לְנוֹפֵף אִוּוּי הוֹבַשְׁתָּ פְגָרָיו בַּלַּיְלָה</a:t>
            </a:r>
          </a:p>
          <a:p>
            <a:pPr algn="r"/>
            <a:r>
              <a:rPr lang="he-IL" sz="1200" dirty="0"/>
              <a:t>כָּרַע בֵּל וּמַצָּבוֹ בְּאִישׁוֹן לַיְלָה</a:t>
            </a:r>
          </a:p>
          <a:p>
            <a:pPr algn="r"/>
            <a:r>
              <a:rPr lang="he-IL" sz="1200" dirty="0"/>
              <a:t>לְאִישׁ חֲמוּדוֹת נִגְלָה רָז חֲזוֹת לַיְלָה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מִשְׁתַּכֵּר בִּכְלֵי קֹדֶשׁ נֶהֱרַג בּוֹ בַּלַּיְלָה</a:t>
            </a:r>
          </a:p>
          <a:p>
            <a:pPr algn="r"/>
            <a:r>
              <a:rPr lang="he-IL" sz="1200" dirty="0"/>
              <a:t>נוֹשַׁע מִבּוֹר אֲרָיוֹת פּוֹתֵר </a:t>
            </a:r>
            <a:r>
              <a:rPr lang="he-IL" sz="1200" dirty="0" err="1"/>
              <a:t>בִּעֲתוּתֵי</a:t>
            </a:r>
            <a:r>
              <a:rPr lang="he-IL" sz="1200" dirty="0"/>
              <a:t> לַיְלָה</a:t>
            </a:r>
          </a:p>
          <a:p>
            <a:pPr algn="r"/>
            <a:r>
              <a:rPr lang="he-IL" sz="1200" dirty="0"/>
              <a:t>שִׂנְאָה נָטַר </a:t>
            </a:r>
            <a:r>
              <a:rPr lang="he-IL" sz="1200" dirty="0" err="1"/>
              <a:t>אֲגָגִי</a:t>
            </a:r>
            <a:r>
              <a:rPr lang="he-IL" sz="1200" dirty="0"/>
              <a:t> וְכָתַב סְפָרִים בַּלַּיְלָה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עוֹרַרְתָּ </a:t>
            </a:r>
            <a:r>
              <a:rPr lang="he-IL" sz="1200" dirty="0" err="1"/>
              <a:t>נִצְחֲך</a:t>
            </a:r>
            <a:r>
              <a:rPr lang="he-IL" sz="1200" dirty="0"/>
              <a:t>ָ עָלָיו </a:t>
            </a:r>
            <a:r>
              <a:rPr lang="he-IL" sz="1200" dirty="0" err="1"/>
              <a:t>בְּנֶדֶד</a:t>
            </a:r>
            <a:r>
              <a:rPr lang="he-IL" sz="1200" dirty="0"/>
              <a:t> שְׁנַת לַיְלָה</a:t>
            </a:r>
          </a:p>
          <a:p>
            <a:pPr algn="r"/>
            <a:r>
              <a:rPr lang="he-IL" sz="1200" dirty="0"/>
              <a:t>פּוּרָה תִדְרֹךְ לְשׁוֹמֵר מַה מִּלַּיְלָה</a:t>
            </a:r>
          </a:p>
          <a:p>
            <a:pPr algn="r"/>
            <a:r>
              <a:rPr lang="he-IL" sz="1200" dirty="0"/>
              <a:t>צָרַח כַּשּׁוֹמֵר וְשָׂח אָתָא בֹקֶר וְגַם לַיְלָה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קָרֵב יוֹם אֲשֶׁר הוּא לֹא יוֹם וְלֹא לַיְלָה</a:t>
            </a:r>
          </a:p>
          <a:p>
            <a:pPr algn="r"/>
            <a:r>
              <a:rPr lang="he-IL" sz="1200" dirty="0"/>
              <a:t>רָם הוֹדַע כִּי לְךָ הַיּוֹם אַף לְךָ הַלַּיְלָה</a:t>
            </a:r>
          </a:p>
          <a:p>
            <a:pPr algn="r"/>
            <a:r>
              <a:rPr lang="he-IL" sz="1200" dirty="0"/>
              <a:t>שׁוֹמְרִים הַפְקֵד לְעִירְךָ כָּל הַיּוֹם וְכָל הַלַּיְלָה</a:t>
            </a:r>
          </a:p>
          <a:p>
            <a:pPr algn="r"/>
            <a:r>
              <a:rPr lang="he-IL" sz="1200" dirty="0"/>
              <a:t>תָּאִיר כְּאוֹר יוֹם חֶשְׁכַת לַיְלָה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</p:txBody>
      </p:sp>
      <p:pic>
        <p:nvPicPr>
          <p:cNvPr id="1026" name="Picture 2" descr="http://web.nli.org.il/sites/nlis/he/song/PiyutImgGallery/scripts/3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925167"/>
            <a:ext cx="2949904" cy="2088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150" y="1066800"/>
            <a:ext cx="2781300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/>
              <a:t>מִשְׁתַּכֵּר בִּכְלֵי קֹדֶשׁ נֶהֱרַג בּוֹ בַּלַּיְלָה</a:t>
            </a:r>
          </a:p>
          <a:p>
            <a:pPr algn="r"/>
            <a:r>
              <a:rPr lang="he-IL" sz="1200" dirty="0"/>
              <a:t>נוֹשַׁע מִבּוֹר אֲרָיוֹת פּוֹתֵר </a:t>
            </a:r>
            <a:r>
              <a:rPr lang="he-IL" sz="1200" dirty="0" err="1"/>
              <a:t>בִּעֲתוּתֵי</a:t>
            </a:r>
            <a:r>
              <a:rPr lang="he-IL" sz="1200" dirty="0"/>
              <a:t> לַיְלָה</a:t>
            </a:r>
          </a:p>
          <a:p>
            <a:pPr algn="r"/>
            <a:r>
              <a:rPr lang="he-IL" sz="1200" dirty="0"/>
              <a:t>שִׂנְאָה נָטַר </a:t>
            </a:r>
            <a:r>
              <a:rPr lang="he-IL" sz="1200" dirty="0" err="1"/>
              <a:t>אֲגָגִי</a:t>
            </a:r>
            <a:r>
              <a:rPr lang="he-IL" sz="1200" dirty="0"/>
              <a:t> וְכָתַב סְפָרִים בַּלַּיְלָה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עוֹרַרְתָּ </a:t>
            </a:r>
            <a:r>
              <a:rPr lang="he-IL" sz="1200" dirty="0" err="1"/>
              <a:t>נִצְחֲך</a:t>
            </a:r>
            <a:r>
              <a:rPr lang="he-IL" sz="1200" dirty="0"/>
              <a:t>ָ עָלָיו </a:t>
            </a:r>
            <a:r>
              <a:rPr lang="he-IL" sz="1200" dirty="0" err="1"/>
              <a:t>בְּנֶדֶד</a:t>
            </a:r>
            <a:r>
              <a:rPr lang="he-IL" sz="1200" dirty="0"/>
              <a:t> שְׁנַת לַיְלָה</a:t>
            </a:r>
          </a:p>
          <a:p>
            <a:pPr algn="r"/>
            <a:r>
              <a:rPr lang="he-IL" sz="1200" dirty="0"/>
              <a:t>פּוּרָה תִדְרֹךְ לְשׁוֹמֵר מַה מִּלַּיְלָה</a:t>
            </a:r>
          </a:p>
          <a:p>
            <a:pPr algn="r"/>
            <a:r>
              <a:rPr lang="he-IL" sz="1200" dirty="0"/>
              <a:t>צָרַח כַּשּׁוֹמֵר וְשָׂח אָתָא בֹקֶר וְגַם לַיְלָה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  <a:p>
            <a:pPr algn="r"/>
            <a:endParaRPr lang="he-IL" sz="1200" dirty="0"/>
          </a:p>
          <a:p>
            <a:pPr algn="r"/>
            <a:r>
              <a:rPr lang="he-IL" sz="1200" dirty="0"/>
              <a:t>קָרֵב יוֹם אֲשֶׁר הוּא לֹא יוֹם וְלֹא לַיְלָה</a:t>
            </a:r>
          </a:p>
          <a:p>
            <a:pPr algn="r"/>
            <a:r>
              <a:rPr lang="he-IL" sz="1200" dirty="0"/>
              <a:t>רָם הוֹדַע כִּי לְךָ הַיּוֹם אַף לְךָ הַלַּיְלָה</a:t>
            </a:r>
          </a:p>
          <a:p>
            <a:pPr algn="r"/>
            <a:r>
              <a:rPr lang="he-IL" sz="1200" dirty="0"/>
              <a:t>שׁוֹמְרִים הַפְקֵד לְעִירְךָ כָּל הַיּוֹם וְכָל הַלַּיְלָה</a:t>
            </a:r>
          </a:p>
          <a:p>
            <a:pPr algn="r"/>
            <a:r>
              <a:rPr lang="he-IL" sz="1200" dirty="0"/>
              <a:t>תָּאִיר כְּאוֹר יוֹם חֶשְׁכַת לַיְלָה</a:t>
            </a:r>
          </a:p>
          <a:p>
            <a:pPr algn="r"/>
            <a:r>
              <a:rPr lang="he-IL" sz="1200" dirty="0"/>
              <a:t>וַיְהִי בַּחֲצִי הַלַּיְלָה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001000"/>
            <a:ext cx="2895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הפיוט, מהגניזה הקהירית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4291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699</Words>
  <Application>Microsoft Office PowerPoint</Application>
  <PresentationFormat>‫הצגה על המסך (4:3)</PresentationFormat>
  <Paragraphs>204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4" baseType="lpstr">
      <vt:lpstr>Arial</vt:lpstr>
      <vt:lpstr>Tahoma</vt:lpstr>
      <vt:lpstr>עיצוב ברירת מחדל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HomeUser</dc:creator>
  <cp:lastModifiedBy>‏‏משתמש Windows</cp:lastModifiedBy>
  <cp:revision>18</cp:revision>
  <dcterms:created xsi:type="dcterms:W3CDTF">2008-04-12T22:14:36Z</dcterms:created>
  <dcterms:modified xsi:type="dcterms:W3CDTF">2021-03-24T12:17:28Z</dcterms:modified>
</cp:coreProperties>
</file>